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2" r:id="rId1"/>
  </p:sldMasterIdLst>
  <p:notesMasterIdLst>
    <p:notesMasterId r:id="rId12"/>
  </p:notesMasterIdLst>
  <p:sldIdLst>
    <p:sldId id="258" r:id="rId2"/>
    <p:sldId id="270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22214"/>
    <p:restoredTop sz="96405"/>
  </p:normalViewPr>
  <p:slideViewPr>
    <p:cSldViewPr snapToGrid="0">
      <p:cViewPr varScale="1">
        <p:scale>
          <a:sx n="128" d="100"/>
          <a:sy n="128" d="100"/>
        </p:scale>
        <p:origin x="3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E57F50-8B91-5948-99C5-328772D299DD}" type="datetimeFigureOut">
              <a:rPr lang="en-US" smtClean="0"/>
              <a:t>10/30/25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A8010-329F-B145-B1C3-A4632A5F52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195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080B3-9AB2-B3E4-9DE0-EE05BAF6D2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FDC1C6-1084-4E61-A55B-D6EA9A9DFF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77B63-1374-6ECC-E804-84814971D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62270" y="6356351"/>
            <a:ext cx="514350" cy="365125"/>
          </a:xfrm>
          <a:prstGeom prst="rect">
            <a:avLst/>
          </a:prstGeom>
        </p:spPr>
        <p:txBody>
          <a:bodyPr/>
          <a:lstStyle/>
          <a:p>
            <a:fld id="{4946E333-0709-6444-8E7E-AD0ED6494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625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313CB-B187-BD39-DABE-4CEBE52E3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DAB08D-BE47-A07A-AD4E-7D66D10B61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1BEF2F-C157-D10E-A234-652D13420A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4C11CE1-5D96-564D-9D72-60EE68E1C9C1}" type="datetime1">
              <a:rPr lang="en-CA" smtClean="0"/>
              <a:t>2025-10-30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A62A42-0476-AAAF-D89A-8FB2EA577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1CA7A8-0164-83DA-FEA0-9CE899DFC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946E333-0709-6444-8E7E-AD0ED6494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287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A5F8C9-783F-23E8-00A6-41E7CD5CBD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8F0946-0CE0-1D71-9A89-E834EAC2DB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A99BBD-8C8B-1ADA-BFDE-91866BF699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D414E15-CC46-0140-B106-29EF5DAB836F}" type="datetime1">
              <a:rPr lang="en-CA" smtClean="0"/>
              <a:t>2025-10-30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D74686-F278-6751-4E2E-C1CEA2705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2A8BBC-3197-A482-770F-A8609BAB6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946E333-0709-6444-8E7E-AD0ED6494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288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A7CC4-7FDE-3757-891A-9941314D3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0E342-6C41-A9BC-D247-8200637C97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7348" y="1362153"/>
            <a:ext cx="78867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66B9343-BFBC-36AE-AB8F-31D2222B5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62270" y="6356351"/>
            <a:ext cx="514350" cy="365125"/>
          </a:xfrm>
          <a:prstGeom prst="rect">
            <a:avLst/>
          </a:prstGeom>
        </p:spPr>
        <p:txBody>
          <a:bodyPr/>
          <a:lstStyle/>
          <a:p>
            <a:fld id="{4946E333-0709-6444-8E7E-AD0ED6494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398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0E1B1-D8A0-2AA9-4766-57F0F8FD7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B57DDB-3FF9-04D9-9499-4072F897F2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B80481A-A078-2257-5A2E-7C102D688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62270" y="6356351"/>
            <a:ext cx="514350" cy="365125"/>
          </a:xfrm>
          <a:prstGeom prst="rect">
            <a:avLst/>
          </a:prstGeom>
        </p:spPr>
        <p:txBody>
          <a:bodyPr/>
          <a:lstStyle/>
          <a:p>
            <a:fld id="{4946E333-0709-6444-8E7E-AD0ED6494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225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A6B7E-16CB-DB83-6802-5F7F3AF17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0B93C0-DFE8-BFE2-5396-A2D5DEF5F6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E50755-CE3E-BBC9-8210-74996099FE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82979FF-90EB-BF1E-2F0C-1D52BBA41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62270" y="6356351"/>
            <a:ext cx="514350" cy="365125"/>
          </a:xfrm>
          <a:prstGeom prst="rect">
            <a:avLst/>
          </a:prstGeom>
        </p:spPr>
        <p:txBody>
          <a:bodyPr/>
          <a:lstStyle/>
          <a:p>
            <a:fld id="{4946E333-0709-6444-8E7E-AD0ED6494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272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07B24-F6DF-DA2C-8A7E-274648579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7923FB-606C-7319-3659-13692C1DA4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06841F-1015-AA5E-1F22-DC5B27578C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F76CC4-6C82-F2A9-2829-639611974F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3F980E-5FD9-A5AF-EF05-BB69A43208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903423-F1FC-58DD-2A35-49DD47FC11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0CA39A3-5C43-0F4B-94BC-6A074F5CDFBE}" type="datetime1">
              <a:rPr lang="en-CA" smtClean="0"/>
              <a:t>2025-10-30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E2E100-9C9F-EAB0-5F84-DD113FB7A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051772-802D-7911-7036-ACDE432AC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946E333-0709-6444-8E7E-AD0ED6494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726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44769-ADB9-2D10-1454-BE3169087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18785E-1FB2-8CA1-615C-832ECDC47D2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29B609E-007A-6B44-B92B-9C5BFC9F6E71}" type="datetime1">
              <a:rPr lang="en-CA" smtClean="0"/>
              <a:t>2025-10-30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1868A8-29CB-56C1-27F5-AEBCE9CD7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497528-D036-4F59-D7ED-E722013DB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946E333-0709-6444-8E7E-AD0ED6494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641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4B396E-B645-D4DE-E6CB-73699DCAA17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E57AE74-8992-8842-B14D-2C754B6384D2}" type="datetime1">
              <a:rPr lang="en-CA" smtClean="0"/>
              <a:t>2025-10-30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AAB227-56BA-F13E-01C5-BFD7A3C77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B925A9-A8BD-8FA4-9528-00C07AA2D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946E333-0709-6444-8E7E-AD0ED6494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081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6D2A4-5A20-58BC-8F93-379AE55A2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8BEB1-6927-ED97-8265-BE2AF7E1B3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0D4D93-B69C-95E6-993E-0083A8C533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24AE50-AEEF-1E8C-C660-736583CC01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9031716-9BD2-404E-AE49-E06756F90DF6}" type="datetime1">
              <a:rPr lang="en-CA" smtClean="0"/>
              <a:t>2025-10-30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FB9F9B-4AFA-A0FA-516E-D519FB2D1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D1F224-0FF3-A600-17DA-1824EDBEF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946E333-0709-6444-8E7E-AD0ED6494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167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EAF31-7C8E-DD26-F4EA-D6720E3A7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A11B48-BC55-34F2-9612-515F425A71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00733B-15AA-D560-1D73-19DE91CB1C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235380-3E2B-83D2-F5C9-9EE855AC238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D28C421-E71D-A740-A3BB-3524449A7144}" type="datetime1">
              <a:rPr lang="en-CA" smtClean="0"/>
              <a:t>2025-10-30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311DB8-5175-FDA5-7DCF-F2980A189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A061F4-97E0-C817-0DEF-682DF813D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946E333-0709-6444-8E7E-AD0ED6494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453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AD00CB-B2FE-8461-2A96-735B0757E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627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C0C1D6-140E-4F93-3B3C-0178FDCA1E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7348" y="1579878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8884758-6959-5441-C027-051FA617DB86}"/>
              </a:ext>
            </a:extLst>
          </p:cNvPr>
          <p:cNvSpPr txBox="1"/>
          <p:nvPr userDrawn="1"/>
        </p:nvSpPr>
        <p:spPr>
          <a:xfrm>
            <a:off x="0" y="6144887"/>
            <a:ext cx="42203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INSTITUTE FOR</a:t>
            </a:r>
            <a:r>
              <a:rPr lang="en-US" sz="800" dirty="0"/>
              <a:t> </a:t>
            </a:r>
          </a:p>
          <a:p>
            <a:r>
              <a:rPr lang="en-US" sz="1200" dirty="0"/>
              <a:t>OIL SANDS INNOVATION</a:t>
            </a:r>
          </a:p>
          <a:p>
            <a:r>
              <a:rPr lang="en-US" sz="900" dirty="0"/>
              <a:t>AT THE UNIVERSITY OF ALBERTA</a:t>
            </a:r>
          </a:p>
          <a:p>
            <a:r>
              <a:rPr lang="en-US" sz="800" dirty="0" err="1"/>
              <a:t>Energy|Environment|Research|Technologies</a:t>
            </a:r>
            <a:endParaRPr lang="en-US" sz="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64DAE5E-FAC1-BB8C-63F1-7EEDF509BDAB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2096020" y="6219108"/>
            <a:ext cx="966838" cy="55351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78641FE-1C46-ABAD-405A-AAEAEA4E09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/>
          <a:srcRect l="10971" t="24744" r="13561" b="16931"/>
          <a:stretch/>
        </p:blipFill>
        <p:spPr>
          <a:xfrm>
            <a:off x="3252544" y="6219109"/>
            <a:ext cx="1230004" cy="527290"/>
          </a:xfrm>
          <a:prstGeom prst="rect">
            <a:avLst/>
          </a:prstGeom>
        </p:spPr>
      </p:pic>
      <p:pic>
        <p:nvPicPr>
          <p:cNvPr id="4" name="Picture 3" descr="A logo with text on it&#10;&#10;AI-generated content may be incorrect.">
            <a:extLst>
              <a:ext uri="{FF2B5EF4-FFF2-40B4-BE49-F238E27FC236}">
                <a16:creationId xmlns:a16="http://schemas.microsoft.com/office/drawing/2014/main" id="{70576CFA-E214-04C2-00A7-135C00E84177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4621695" y="6042770"/>
            <a:ext cx="815230" cy="815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6039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4">
            <a:extLst>
              <a:ext uri="{FF2B5EF4-FFF2-40B4-BE49-F238E27FC236}">
                <a16:creationId xmlns:a16="http://schemas.microsoft.com/office/drawing/2014/main" id="{936E8197-EAF8-1FE3-D109-5B2979746AC6}"/>
              </a:ext>
            </a:extLst>
          </p:cNvPr>
          <p:cNvSpPr txBox="1">
            <a:spLocks/>
          </p:cNvSpPr>
          <p:nvPr/>
        </p:nvSpPr>
        <p:spPr>
          <a:xfrm>
            <a:off x="396240" y="1295399"/>
            <a:ext cx="82296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en-US" sz="2800" b="1" dirty="0">
                <a:ea typeface="ＭＳ Ｐゴシック" panose="020B0600070205080204" pitchFamily="34" charset="-128"/>
              </a:rPr>
              <a:t>IOSI Project Number and Title: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2BEA5AD1-112F-4F49-91DC-DB3C20C81095}"/>
              </a:ext>
            </a:extLst>
          </p:cNvPr>
          <p:cNvSpPr txBox="1">
            <a:spLocks/>
          </p:cNvSpPr>
          <p:nvPr/>
        </p:nvSpPr>
        <p:spPr bwMode="auto">
          <a:xfrm>
            <a:off x="396240" y="2764438"/>
            <a:ext cx="37338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000" dirty="0"/>
              <a:t>Project Investigator(s):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1600" dirty="0"/>
              <a:t>XX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1600" dirty="0"/>
              <a:t>XX</a:t>
            </a:r>
          </a:p>
        </p:txBody>
      </p:sp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32E0D943-0427-2A6D-4AD1-A8D08785E528}"/>
              </a:ext>
            </a:extLst>
          </p:cNvPr>
          <p:cNvSpPr txBox="1">
            <a:spLocks/>
          </p:cNvSpPr>
          <p:nvPr/>
        </p:nvSpPr>
        <p:spPr bwMode="auto">
          <a:xfrm>
            <a:off x="4663440" y="2764438"/>
            <a:ext cx="37338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000" dirty="0"/>
              <a:t>Project Team: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1600" dirty="0"/>
              <a:t>XX (indicate category of HQP – PhD student, undergraduate, etc.)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1600" dirty="0"/>
              <a:t>XX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1600" dirty="0"/>
              <a:t>XX</a:t>
            </a:r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5483A7ED-77BB-7E83-9823-62337580B994}"/>
              </a:ext>
            </a:extLst>
          </p:cNvPr>
          <p:cNvSpPr txBox="1">
            <a:spLocks/>
          </p:cNvSpPr>
          <p:nvPr/>
        </p:nvSpPr>
        <p:spPr bwMode="auto">
          <a:xfrm>
            <a:off x="396240" y="4599878"/>
            <a:ext cx="3733800" cy="1364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000" dirty="0"/>
              <a:t>Project Start Date:</a:t>
            </a:r>
          </a:p>
          <a:p>
            <a:pPr eaLnBrk="1" hangingPunct="1">
              <a:buFontTx/>
              <a:buNone/>
            </a:pPr>
            <a:endParaRPr lang="en-US" altLang="en-US" sz="2000" dirty="0"/>
          </a:p>
          <a:p>
            <a:pPr eaLnBrk="1" hangingPunct="1">
              <a:buFontTx/>
              <a:buNone/>
            </a:pPr>
            <a:r>
              <a:rPr lang="en-US" altLang="en-US" sz="2000" dirty="0"/>
              <a:t>Project End Date: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FD734FF-3765-0B92-F876-CC1E3FB1738E}"/>
              </a:ext>
            </a:extLst>
          </p:cNvPr>
          <p:cNvSpPr txBox="1"/>
          <p:nvPr/>
        </p:nvSpPr>
        <p:spPr>
          <a:xfrm>
            <a:off x="113211" y="188055"/>
            <a:ext cx="8686800" cy="5693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CA" sz="2000" b="1" cap="all" dirty="0">
                <a:solidFill>
                  <a:schemeClr val="accent1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EVENT (stewardship), DATE</a:t>
            </a:r>
            <a:endParaRPr lang="en-CA" sz="2000" dirty="0">
              <a:solidFill>
                <a:schemeClr val="accent1"/>
              </a:solidFill>
              <a:effectLst/>
              <a:ea typeface="MS Mincho" panose="02020609040205080304" pitchFamily="49" charset="-128"/>
            </a:endParaRPr>
          </a:p>
          <a:p>
            <a:pPr algn="ctr"/>
            <a:r>
              <a:rPr lang="en-CA" sz="11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  <a:endParaRPr lang="en-CA" sz="16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  <p:sp>
        <p:nvSpPr>
          <p:cNvPr id="15" name="Content Placeholder 4">
            <a:extLst>
              <a:ext uri="{FF2B5EF4-FFF2-40B4-BE49-F238E27FC236}">
                <a16:creationId xmlns:a16="http://schemas.microsoft.com/office/drawing/2014/main" id="{1AF2E8BA-8B44-F3BA-81B4-B073965FF8CB}"/>
              </a:ext>
            </a:extLst>
          </p:cNvPr>
          <p:cNvSpPr txBox="1">
            <a:spLocks/>
          </p:cNvSpPr>
          <p:nvPr/>
        </p:nvSpPr>
        <p:spPr bwMode="auto">
          <a:xfrm>
            <a:off x="4663440" y="4599878"/>
            <a:ext cx="37338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000" dirty="0"/>
              <a:t>Project Stewards: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1600" dirty="0"/>
              <a:t>XX 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1600" dirty="0"/>
              <a:t>XX</a:t>
            </a:r>
          </a:p>
        </p:txBody>
      </p:sp>
    </p:spTree>
    <p:extLst>
      <p:ext uri="{BB962C8B-B14F-4D97-AF65-F5344CB8AC3E}">
        <p14:creationId xmlns:p14="http://schemas.microsoft.com/office/powerpoint/2010/main" val="25639624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2DA05-7A03-1872-C35E-1A3CBD6B5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Looking forward to the project completion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CABBE0-021F-22D3-D7BE-6A41AE3E4C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C1480B-4E09-CE6C-354E-A3D35F709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6E333-0709-6444-8E7E-AD0ED64944A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40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67108-DB86-C609-1477-8EF64F0DB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case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84FC6F-2BAC-1C1D-B8BF-05FA88F57D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(Explain what challenges in oil sands industry the projects addresses and expected business benefits)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C8409A-0080-F5ED-1E2F-554CE641F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6E333-0709-6444-8E7E-AD0ED64944A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060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12FAC-6DBF-6E90-A0E1-946EB5F0E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B95DAE-224F-12D1-A140-EBB70A3152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C0AEF9-7E78-9A77-CF3C-D71304EAF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6E333-0709-6444-8E7E-AD0ED64944A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086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AE008-1BF2-85D1-346A-F7EDB27CD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Earlier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832C19-2D8A-7C29-60E3-709E695730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5FF583-5D18-B8C8-9EBE-5FFD8BABD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6E333-0709-6444-8E7E-AD0ED64944A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016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54ECF7-EA1D-FEEC-3884-53E4EB189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Issues/concerns from last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CD430D-FF20-53EB-A054-FF394346EC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F3D6C1-4FF5-D2A3-3A0E-89F08E8CE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6E333-0709-6444-8E7E-AD0ED64944A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269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41890-FEE4-FA9E-ACE7-4BF922421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progress report - 1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E083AE-DD7A-49DF-A961-CE837FBCD9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1E3700-1DEA-3AA0-AAC8-2A9CE5383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6E333-0709-6444-8E7E-AD0ED64944A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032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F1A23-D521-8622-2283-9F7E1165C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progress report - 2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9A75B8-2EE7-2D4F-28BC-D262BFC41F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(add more slides as needed)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924DF8-1C5A-0B90-671F-C5C691AF9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6E333-0709-6444-8E7E-AD0ED64944A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5376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E1E47-9B32-8A0D-C431-3DFC6F88A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 and commercialization potential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DF7544-EAC2-A083-43E3-BEC1DEED2D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0763FE-BD37-0ADE-99D8-570588FD0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6E333-0709-6444-8E7E-AD0ED64944A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9095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E1E47-9B32-8A0D-C431-3DFC6F88A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 plan for the next 6 months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DF7544-EAC2-A083-43E3-BEC1DEED2D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0763FE-BD37-0ADE-99D8-570588FD0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6E333-0709-6444-8E7E-AD0ED64944A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2080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</TotalTime>
  <Words>122</Words>
  <Application>Microsoft Macintosh PowerPoint</Application>
  <PresentationFormat>On-screen Show (4:3)</PresentationFormat>
  <Paragraphs>36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MS Mincho</vt:lpstr>
      <vt:lpstr>ＭＳ Ｐゴシック</vt:lpstr>
      <vt:lpstr>Arial</vt:lpstr>
      <vt:lpstr>Calibri</vt:lpstr>
      <vt:lpstr>Times New Roman</vt:lpstr>
      <vt:lpstr>Office Theme</vt:lpstr>
      <vt:lpstr>PowerPoint Presentation</vt:lpstr>
      <vt:lpstr>Business case</vt:lpstr>
      <vt:lpstr>Project objectives</vt:lpstr>
      <vt:lpstr>Earlier work</vt:lpstr>
      <vt:lpstr>Issues/concerns from last review</vt:lpstr>
      <vt:lpstr>Recent progress report - 1</vt:lpstr>
      <vt:lpstr>Recent progress report - 2</vt:lpstr>
      <vt:lpstr>Conclusions and commercialization potential</vt:lpstr>
      <vt:lpstr>Work plan for the next 6 months</vt:lpstr>
      <vt:lpstr>Looking forward to the project completion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Natalia Semagina</dc:creator>
  <cp:lastModifiedBy>Lindsey Gauthier</cp:lastModifiedBy>
  <cp:revision>15</cp:revision>
  <dcterms:created xsi:type="dcterms:W3CDTF">2022-09-30T19:41:42Z</dcterms:created>
  <dcterms:modified xsi:type="dcterms:W3CDTF">2025-10-30T22:24:18Z</dcterms:modified>
</cp:coreProperties>
</file>