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72" r:id="rId1"/>
  </p:sldMasterIdLst>
  <p:notesMasterIdLst>
    <p:notesMasterId r:id="rId12"/>
  </p:notesMasterIdLst>
  <p:sldIdLst>
    <p:sldId id="258" r:id="rId2"/>
    <p:sldId id="270" r:id="rId3"/>
    <p:sldId id="273" r:id="rId4"/>
    <p:sldId id="274" r:id="rId5"/>
    <p:sldId id="275" r:id="rId6"/>
    <p:sldId id="276" r:id="rId7"/>
    <p:sldId id="277" r:id="rId8"/>
    <p:sldId id="278" r:id="rId9"/>
    <p:sldId id="279" r:id="rId10"/>
    <p:sldId id="280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6426"/>
    <p:restoredTop sz="86438"/>
  </p:normalViewPr>
  <p:slideViewPr>
    <p:cSldViewPr snapToGrid="0">
      <p:cViewPr varScale="1">
        <p:scale>
          <a:sx n="128" d="100"/>
          <a:sy n="128" d="100"/>
        </p:scale>
        <p:origin x="1008" y="17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>
      <p:cViewPr varScale="1">
        <p:scale>
          <a:sx n="68" d="100"/>
          <a:sy n="68" d="100"/>
        </p:scale>
        <p:origin x="2472" y="21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E57F50-8B91-5948-99C5-328772D299DD}" type="datetimeFigureOut">
              <a:rPr lang="en-US" smtClean="0"/>
              <a:t>10/30/25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BA8010-329F-B145-B1C3-A4632A5F52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61955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3BA8010-329F-B145-B1C3-A4632A5F52D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1751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2080B3-9AB2-B3E4-9DE0-EE05BAF6D28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DFDC1C6-1084-4E61-A55B-D6EA9A9DFFD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277B63-1374-6ECC-E804-84814971DD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62270" y="6356351"/>
            <a:ext cx="514350" cy="365125"/>
          </a:xfrm>
          <a:prstGeom prst="rect">
            <a:avLst/>
          </a:prstGeom>
        </p:spPr>
        <p:txBody>
          <a:bodyPr/>
          <a:lstStyle/>
          <a:p>
            <a:fld id="{4946E333-0709-6444-8E7E-AD0ED64944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66252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B313CB-B187-BD39-DABE-4CEBE52E30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5DAB08D-BE47-A07A-AD4E-7D66D10B615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1BEF2F-C157-D10E-A234-652D13420AF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A62A42-0476-AAAF-D89A-8FB2EA5778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1CA7A8-0164-83DA-FEA0-9CE899DFCF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4946E333-0709-6444-8E7E-AD0ED64944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72878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4A5F8C9-783F-23E8-00A6-41E7CD5CBD1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F8F0946-0CE0-1D71-9A89-E834EAC2DB7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A99BBD-8C8B-1ADA-BFDE-91866BF6995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D74686-F278-6751-4E2E-C1CEA27051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2A8BBC-3197-A482-770F-A8609BAB6C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4946E333-0709-6444-8E7E-AD0ED64944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42882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BA7CC4-7FDE-3757-891A-9941314D32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40E342-6C41-A9BC-D247-8200637C97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7348" y="1362153"/>
            <a:ext cx="78867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666B9343-BFBC-36AE-AB8F-31D2222B54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62270" y="6356351"/>
            <a:ext cx="514350" cy="365125"/>
          </a:xfrm>
          <a:prstGeom prst="rect">
            <a:avLst/>
          </a:prstGeom>
        </p:spPr>
        <p:txBody>
          <a:bodyPr/>
          <a:lstStyle/>
          <a:p>
            <a:fld id="{4946E333-0709-6444-8E7E-AD0ED64944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33983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50E1B1-D8A0-2AA9-4766-57F0F8FD7D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3B57DDB-3FF9-04D9-9499-4072F897F2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B80481A-A078-2257-5A2E-7C102D688B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62270" y="6356351"/>
            <a:ext cx="514350" cy="365125"/>
          </a:xfrm>
          <a:prstGeom prst="rect">
            <a:avLst/>
          </a:prstGeom>
        </p:spPr>
        <p:txBody>
          <a:bodyPr/>
          <a:lstStyle/>
          <a:p>
            <a:fld id="{4946E333-0709-6444-8E7E-AD0ED64944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12258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FA6B7E-16CB-DB83-6802-5F7F3AF171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0B93C0-DFE8-BFE2-5396-A2D5DEF5F6D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2E50755-CE3E-BBC9-8210-74996099FE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582979FF-90EB-BF1E-2F0C-1D52BBA41C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62270" y="6356351"/>
            <a:ext cx="514350" cy="365125"/>
          </a:xfrm>
          <a:prstGeom prst="rect">
            <a:avLst/>
          </a:prstGeom>
        </p:spPr>
        <p:txBody>
          <a:bodyPr/>
          <a:lstStyle/>
          <a:p>
            <a:fld id="{4946E333-0709-6444-8E7E-AD0ED64944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2728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907B24-F6DF-DA2C-8A7E-2746485793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7923FB-606C-7319-3659-13692C1DA4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B06841F-1015-AA5E-1F22-DC5B27578C1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4F76CC4-6C82-F2A9-2829-639611974F9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33F980E-5FD9-A5AF-EF05-BB69A432080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5903423-F1FC-58DD-2A35-49DD47FC11C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3E2E100-9C9F-EAB0-5F84-DD113FB7AA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4051772-802D-7911-7036-ACDE432ACD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4946E333-0709-6444-8E7E-AD0ED64944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37262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744769-ADB9-2D10-1454-BE3169087F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818785E-1FB2-8CA1-615C-832ECDC47D2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71868A8-29CB-56C1-27F5-AEBCE9CD73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E497528-D036-4F59-D7ED-E722013DB6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4946E333-0709-6444-8E7E-AD0ED64944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26412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34B396E-B645-D4DE-E6CB-73699DCAA17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EAAB227-56BA-F13E-01C5-BFD7A3C772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5B925A9-A8BD-8FA4-9528-00C07AA2DF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4946E333-0709-6444-8E7E-AD0ED64944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70816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16D2A4-5A20-58BC-8F93-379AE55A20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B8BEB1-6927-ED97-8265-BE2AF7E1B3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80D4D93-B69C-95E6-993E-0083A8C5335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D24AE50-AEEF-1E8C-C660-736583CC013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7FB9F9B-4AFA-A0FA-516E-D519FB2D10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6D1F224-0FF3-A600-17DA-1824EDBEFE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4946E333-0709-6444-8E7E-AD0ED64944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71677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4EAF31-7C8E-DD26-F4EA-D6720E3A71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0A11B48-BC55-34F2-9612-515F425A719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D00733B-15AA-D560-1D73-19DE91CB1CC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C235380-3E2B-83D2-F5C9-9EE855AC238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3311DB8-5175-FDA5-7DCF-F2980A1891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1A061F4-97E0-C817-0DEF-682DF813D2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4946E333-0709-6444-8E7E-AD0ED64944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4531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BAD00CB-B2FE-8461-2A96-735B0757E9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8627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2C0C1D6-140E-4F93-3B3C-0178FDCA1E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7348" y="1579878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8884758-6959-5441-C027-051FA617DB86}"/>
              </a:ext>
            </a:extLst>
          </p:cNvPr>
          <p:cNvSpPr txBox="1"/>
          <p:nvPr userDrawn="1"/>
        </p:nvSpPr>
        <p:spPr>
          <a:xfrm>
            <a:off x="0" y="6144887"/>
            <a:ext cx="42203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INSTITUTE FOR</a:t>
            </a:r>
            <a:r>
              <a:rPr lang="en-US" sz="800" dirty="0"/>
              <a:t> </a:t>
            </a:r>
          </a:p>
          <a:p>
            <a:r>
              <a:rPr lang="en-US" sz="1200" dirty="0"/>
              <a:t>OIL SANDS INNOVATION</a:t>
            </a:r>
          </a:p>
          <a:p>
            <a:r>
              <a:rPr lang="en-US" sz="900" dirty="0"/>
              <a:t>AT THE UNIVERSITY OF ALBERTA</a:t>
            </a:r>
          </a:p>
          <a:p>
            <a:r>
              <a:rPr lang="en-US" sz="800" dirty="0" err="1"/>
              <a:t>Energy|Environment|Research|Technologies</a:t>
            </a:r>
            <a:endParaRPr lang="en-US" sz="800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564DAE5E-FAC1-BB8C-63F1-7EEDF509BDAB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2030458" y="6207068"/>
            <a:ext cx="1092034" cy="625190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278641FE-1C46-ABAD-405A-AAEAEA4E092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4"/>
          <a:srcRect l="10971" t="24744" r="13561" b="16931"/>
          <a:stretch/>
        </p:blipFill>
        <p:spPr>
          <a:xfrm>
            <a:off x="3252544" y="6333527"/>
            <a:ext cx="1055839" cy="452627"/>
          </a:xfrm>
          <a:prstGeom prst="rect">
            <a:avLst/>
          </a:prstGeom>
        </p:spPr>
      </p:pic>
      <p:pic>
        <p:nvPicPr>
          <p:cNvPr id="5" name="Picture 4" descr="A logo with blue and yellow text&#10;&#10;Description automatically generated">
            <a:extLst>
              <a:ext uri="{FF2B5EF4-FFF2-40B4-BE49-F238E27FC236}">
                <a16:creationId xmlns:a16="http://schemas.microsoft.com/office/drawing/2014/main" id="{E49B3BFE-DA65-6320-8A37-CE6AB6D08720}"/>
              </a:ext>
            </a:extLst>
          </p:cNvPr>
          <p:cNvPicPr>
            <a:picLocks noChangeAspect="1"/>
          </p:cNvPicPr>
          <p:nvPr userDrawn="1"/>
        </p:nvPicPr>
        <p:blipFill>
          <a:blip r:embed="rId15"/>
          <a:srcRect l="7654" t="16687" r="862" b="18431"/>
          <a:stretch/>
        </p:blipFill>
        <p:spPr>
          <a:xfrm>
            <a:off x="5213667" y="6287940"/>
            <a:ext cx="1471645" cy="485325"/>
          </a:xfrm>
          <a:prstGeom prst="rect">
            <a:avLst/>
          </a:prstGeom>
        </p:spPr>
      </p:pic>
      <p:pic>
        <p:nvPicPr>
          <p:cNvPr id="4" name="Picture 3" descr="A logo with text on it&#10;&#10;AI-generated content may be incorrect.">
            <a:extLst>
              <a:ext uri="{FF2B5EF4-FFF2-40B4-BE49-F238E27FC236}">
                <a16:creationId xmlns:a16="http://schemas.microsoft.com/office/drawing/2014/main" id="{10044B08-A453-C98C-DB44-D44FAF3B42F7}"/>
              </a:ext>
            </a:extLst>
          </p:cNvPr>
          <p:cNvPicPr>
            <a:picLocks noChangeAspect="1"/>
          </p:cNvPicPr>
          <p:nvPr userDrawn="1"/>
        </p:nvPicPr>
        <p:blipFill>
          <a:blip r:embed="rId16"/>
          <a:stretch>
            <a:fillRect/>
          </a:stretch>
        </p:blipFill>
        <p:spPr>
          <a:xfrm>
            <a:off x="4462671" y="6192078"/>
            <a:ext cx="665922" cy="665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60397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85420F6-DC36-20A2-379F-55EF42A8DA79}"/>
              </a:ext>
            </a:extLst>
          </p:cNvPr>
          <p:cNvSpPr txBox="1">
            <a:spLocks/>
          </p:cNvSpPr>
          <p:nvPr/>
        </p:nvSpPr>
        <p:spPr>
          <a:xfrm>
            <a:off x="396240" y="1295399"/>
            <a:ext cx="8229600" cy="914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altLang="en-US" sz="2800" b="1" dirty="0">
                <a:ea typeface="ＭＳ Ｐゴシック" panose="020B0600070205080204" pitchFamily="34" charset="-128"/>
              </a:rPr>
              <a:t>IOSI Project Number and Title:</a:t>
            </a:r>
          </a:p>
        </p:txBody>
      </p:sp>
      <p:sp>
        <p:nvSpPr>
          <p:cNvPr id="6" name="Content Placeholder 4">
            <a:extLst>
              <a:ext uri="{FF2B5EF4-FFF2-40B4-BE49-F238E27FC236}">
                <a16:creationId xmlns:a16="http://schemas.microsoft.com/office/drawing/2014/main" id="{272FFF3D-4E2F-45F3-1E20-CB81659BDB95}"/>
              </a:ext>
            </a:extLst>
          </p:cNvPr>
          <p:cNvSpPr txBox="1">
            <a:spLocks/>
          </p:cNvSpPr>
          <p:nvPr/>
        </p:nvSpPr>
        <p:spPr bwMode="auto">
          <a:xfrm>
            <a:off x="396240" y="2764438"/>
            <a:ext cx="3733800" cy="2362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25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5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en-US" sz="2000" dirty="0"/>
              <a:t>Project Investigator(s):</a:t>
            </a:r>
          </a:p>
          <a:p>
            <a:pPr lvl="1" eaLnBrk="1" hangingPunct="1">
              <a:buFont typeface="Arial" panose="020B0604020202020204" pitchFamily="34" charset="0"/>
              <a:buChar char="•"/>
            </a:pPr>
            <a:r>
              <a:rPr lang="en-US" altLang="en-US" sz="1600" dirty="0"/>
              <a:t>XX</a:t>
            </a:r>
          </a:p>
          <a:p>
            <a:pPr lvl="1" eaLnBrk="1" hangingPunct="1">
              <a:buFont typeface="Arial" panose="020B0604020202020204" pitchFamily="34" charset="0"/>
              <a:buChar char="•"/>
            </a:pPr>
            <a:r>
              <a:rPr lang="en-US" altLang="en-US" sz="1600" dirty="0"/>
              <a:t>XX</a:t>
            </a:r>
          </a:p>
        </p:txBody>
      </p:sp>
      <p:sp>
        <p:nvSpPr>
          <p:cNvPr id="7" name="Content Placeholder 4">
            <a:extLst>
              <a:ext uri="{FF2B5EF4-FFF2-40B4-BE49-F238E27FC236}">
                <a16:creationId xmlns:a16="http://schemas.microsoft.com/office/drawing/2014/main" id="{870622DE-A8C4-7573-ABFE-24BCA1C22292}"/>
              </a:ext>
            </a:extLst>
          </p:cNvPr>
          <p:cNvSpPr txBox="1">
            <a:spLocks/>
          </p:cNvSpPr>
          <p:nvPr/>
        </p:nvSpPr>
        <p:spPr bwMode="auto">
          <a:xfrm>
            <a:off x="4663440" y="2764438"/>
            <a:ext cx="3733800" cy="2362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25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5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en-US" sz="2000" dirty="0"/>
              <a:t>Project Team:</a:t>
            </a:r>
          </a:p>
          <a:p>
            <a:pPr lvl="1" eaLnBrk="1" hangingPunct="1">
              <a:buFont typeface="Arial" panose="020B0604020202020204" pitchFamily="34" charset="0"/>
              <a:buChar char="•"/>
            </a:pPr>
            <a:r>
              <a:rPr lang="en-US" altLang="en-US" sz="1600" dirty="0"/>
              <a:t>XX (indicate category of HQP – PhD student, undergraduate, etc.)</a:t>
            </a:r>
          </a:p>
          <a:p>
            <a:pPr lvl="1" eaLnBrk="1" hangingPunct="1">
              <a:buFont typeface="Arial" panose="020B0604020202020204" pitchFamily="34" charset="0"/>
              <a:buChar char="•"/>
            </a:pPr>
            <a:r>
              <a:rPr lang="en-US" altLang="en-US" sz="1600" dirty="0"/>
              <a:t>XX</a:t>
            </a:r>
          </a:p>
          <a:p>
            <a:pPr lvl="1" eaLnBrk="1" hangingPunct="1">
              <a:buFont typeface="Arial" panose="020B0604020202020204" pitchFamily="34" charset="0"/>
              <a:buChar char="•"/>
            </a:pPr>
            <a:r>
              <a:rPr lang="en-US" altLang="en-US" sz="1600" dirty="0"/>
              <a:t>XX</a:t>
            </a:r>
          </a:p>
        </p:txBody>
      </p:sp>
      <p:sp>
        <p:nvSpPr>
          <p:cNvPr id="11" name="Content Placeholder 4">
            <a:extLst>
              <a:ext uri="{FF2B5EF4-FFF2-40B4-BE49-F238E27FC236}">
                <a16:creationId xmlns:a16="http://schemas.microsoft.com/office/drawing/2014/main" id="{B36A6FA1-9AF9-73CE-763B-47E7E26C475A}"/>
              </a:ext>
            </a:extLst>
          </p:cNvPr>
          <p:cNvSpPr txBox="1">
            <a:spLocks/>
          </p:cNvSpPr>
          <p:nvPr/>
        </p:nvSpPr>
        <p:spPr bwMode="auto">
          <a:xfrm>
            <a:off x="396240" y="4599878"/>
            <a:ext cx="3733800" cy="13649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25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5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en-US" sz="2000" dirty="0"/>
              <a:t>Project Start Date:</a:t>
            </a:r>
          </a:p>
          <a:p>
            <a:pPr eaLnBrk="1" hangingPunct="1">
              <a:buFontTx/>
              <a:buNone/>
            </a:pPr>
            <a:endParaRPr lang="en-US" altLang="en-US" sz="2000" dirty="0"/>
          </a:p>
          <a:p>
            <a:pPr eaLnBrk="1" hangingPunct="1">
              <a:buFontTx/>
              <a:buNone/>
            </a:pPr>
            <a:r>
              <a:rPr lang="en-US" altLang="en-US" sz="2000" dirty="0"/>
              <a:t>Project End Date:</a:t>
            </a:r>
          </a:p>
        </p:txBody>
      </p:sp>
      <p:sp>
        <p:nvSpPr>
          <p:cNvPr id="12" name="Content Placeholder 4">
            <a:extLst>
              <a:ext uri="{FF2B5EF4-FFF2-40B4-BE49-F238E27FC236}">
                <a16:creationId xmlns:a16="http://schemas.microsoft.com/office/drawing/2014/main" id="{52FA5D37-8D22-3378-41D6-93FC9D950FD2}"/>
              </a:ext>
            </a:extLst>
          </p:cNvPr>
          <p:cNvSpPr txBox="1">
            <a:spLocks/>
          </p:cNvSpPr>
          <p:nvPr/>
        </p:nvSpPr>
        <p:spPr bwMode="auto">
          <a:xfrm>
            <a:off x="4663440" y="4599878"/>
            <a:ext cx="3733800" cy="11865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25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5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en-US" sz="2000" dirty="0"/>
              <a:t>Project Stewards:</a:t>
            </a:r>
          </a:p>
          <a:p>
            <a:pPr lvl="1" eaLnBrk="1" hangingPunct="1">
              <a:buFont typeface="Arial" panose="020B0604020202020204" pitchFamily="34" charset="0"/>
              <a:buChar char="•"/>
            </a:pPr>
            <a:r>
              <a:rPr lang="en-US" altLang="en-US" sz="1600" dirty="0"/>
              <a:t>XX </a:t>
            </a:r>
          </a:p>
          <a:p>
            <a:pPr lvl="1" eaLnBrk="1" hangingPunct="1">
              <a:buFont typeface="Arial" panose="020B0604020202020204" pitchFamily="34" charset="0"/>
              <a:buChar char="•"/>
            </a:pPr>
            <a:r>
              <a:rPr lang="en-US" altLang="en-US" sz="1600" dirty="0"/>
              <a:t>XX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23D6AC2-6684-A92E-F2B4-3D7DA2EA604D}"/>
              </a:ext>
            </a:extLst>
          </p:cNvPr>
          <p:cNvSpPr txBox="1"/>
          <p:nvPr/>
        </p:nvSpPr>
        <p:spPr>
          <a:xfrm>
            <a:off x="113211" y="188055"/>
            <a:ext cx="8686800" cy="5693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CA" sz="2000" b="1" cap="all" dirty="0">
                <a:solidFill>
                  <a:schemeClr val="accent1"/>
                </a:solidFill>
                <a:ea typeface="MS Mincho" panose="02020609040205080304" pitchFamily="49" charset="-128"/>
                <a:cs typeface="Times New Roman" panose="02020603050405020304" pitchFamily="18" charset="0"/>
              </a:rPr>
              <a:t>EVENT (stewardship), DATE</a:t>
            </a:r>
            <a:endParaRPr lang="en-CA" sz="2000" dirty="0">
              <a:solidFill>
                <a:schemeClr val="accent1"/>
              </a:solidFill>
              <a:effectLst/>
              <a:ea typeface="MS Mincho" panose="02020609040205080304" pitchFamily="49" charset="-128"/>
            </a:endParaRPr>
          </a:p>
          <a:p>
            <a:pPr algn="ctr"/>
            <a:r>
              <a:rPr lang="en-CA" sz="11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 </a:t>
            </a:r>
            <a:endParaRPr lang="en-CA" sz="1600" dirty="0">
              <a:effectLst/>
              <a:latin typeface="Times New Roman" panose="02020603050405020304" pitchFamily="18" charset="0"/>
              <a:ea typeface="MS Mincho" panose="02020609040205080304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639624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92DA05-7A03-1872-C35E-1A3CBD6B53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Looking forward to the project completion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CABBE0-021F-22D3-D7BE-6A41AE3E4C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58405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B67108-DB86-C609-1477-8EF64F0DB7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Business case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84FC6F-2BAC-1C1D-B8BF-05FA88F57D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(Explain what challenges in oil sands industry the projects addresses and expected benefits)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10609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D12FAC-6DBF-6E90-A0E1-946EB5F0E8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Project objectives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B95DAE-224F-12D1-A140-EBB70A3152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70866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3AE008-1BF2-85D1-346A-F7EDB27CD2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Earlier work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832C19-2D8A-7C29-60E3-709E695730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70162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54ECF7-EA1D-FEEC-3884-53E4EB1896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Issues/concerns from last review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CD430D-FF20-53EB-A054-FF394346EC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82696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741890-FEE4-FA9E-ACE7-4BF9224211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Recent progress report - 1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E083AE-DD7A-49DF-A961-CE837FBCD9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20322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BF1A23-D521-8622-2283-9F7E1165CF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Recent progress report - 2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9A75B8-2EE7-2D4F-28BC-D262BFC41F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(add more slides as needed)</a:t>
            </a:r>
          </a:p>
        </p:txBody>
      </p:sp>
    </p:spTree>
    <p:extLst>
      <p:ext uri="{BB962C8B-B14F-4D97-AF65-F5344CB8AC3E}">
        <p14:creationId xmlns:p14="http://schemas.microsoft.com/office/powerpoint/2010/main" val="31205376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4E1E47-9B32-8A0D-C431-3DFC6F88A4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Conclusions and commercialization potential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DF7544-EAC2-A083-43E3-BEC1DEED2D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59095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4E1E47-9B32-8A0D-C431-3DFC6F88A4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Work plan for the next 6 months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DF7544-EAC2-A083-43E3-BEC1DEED2D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2080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102</TotalTime>
  <Words>113</Words>
  <Application>Microsoft Macintosh PowerPoint</Application>
  <PresentationFormat>On-screen Show (4:3)</PresentationFormat>
  <Paragraphs>28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MS Mincho</vt:lpstr>
      <vt:lpstr>ＭＳ Ｐゴシック</vt:lpstr>
      <vt:lpstr>Arial</vt:lpstr>
      <vt:lpstr>Calibri</vt:lpstr>
      <vt:lpstr>Times New Roman</vt:lpstr>
      <vt:lpstr>Office Theme</vt:lpstr>
      <vt:lpstr>PowerPoint Presentation</vt:lpstr>
      <vt:lpstr>Business case</vt:lpstr>
      <vt:lpstr>Project objectives</vt:lpstr>
      <vt:lpstr>Earlier work</vt:lpstr>
      <vt:lpstr>Issues/concerns from last review</vt:lpstr>
      <vt:lpstr>Recent progress report - 1</vt:lpstr>
      <vt:lpstr>Recent progress report - 2</vt:lpstr>
      <vt:lpstr>Conclusions and commercialization potential</vt:lpstr>
      <vt:lpstr>Work plan for the next 6 months</vt:lpstr>
      <vt:lpstr>Looking forward to the project completion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Natalia Semagina</dc:creator>
  <cp:lastModifiedBy>Lindsey Gauthier</cp:lastModifiedBy>
  <cp:revision>15</cp:revision>
  <dcterms:created xsi:type="dcterms:W3CDTF">2022-09-30T19:41:42Z</dcterms:created>
  <dcterms:modified xsi:type="dcterms:W3CDTF">2025-10-30T22:37:35Z</dcterms:modified>
</cp:coreProperties>
</file>